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524488" cy="243109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2" d="100"/>
          <a:sy n="32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561" y="3978673"/>
            <a:ext cx="32643366" cy="8463821"/>
          </a:xfrm>
        </p:spPr>
        <p:txBody>
          <a:bodyPr anchor="b"/>
          <a:lstStyle>
            <a:lvl1pPr algn="ctr">
              <a:defRPr sz="212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561" y="12768891"/>
            <a:ext cx="32643366" cy="5869523"/>
          </a:xfrm>
        </p:spPr>
        <p:txBody>
          <a:bodyPr/>
          <a:lstStyle>
            <a:lvl1pPr marL="0" indent="0" algn="ctr">
              <a:buNone/>
              <a:defRPr sz="8508"/>
            </a:lvl1pPr>
            <a:lvl2pPr marL="1620728" indent="0" algn="ctr">
              <a:buNone/>
              <a:defRPr sz="7090"/>
            </a:lvl2pPr>
            <a:lvl3pPr marL="3241457" indent="0" algn="ctr">
              <a:buNone/>
              <a:defRPr sz="6381"/>
            </a:lvl3pPr>
            <a:lvl4pPr marL="4862185" indent="0" algn="ctr">
              <a:buNone/>
              <a:defRPr sz="5672"/>
            </a:lvl4pPr>
            <a:lvl5pPr marL="6482913" indent="0" algn="ctr">
              <a:buNone/>
              <a:defRPr sz="5672"/>
            </a:lvl5pPr>
            <a:lvl6pPr marL="8103641" indent="0" algn="ctr">
              <a:buNone/>
              <a:defRPr sz="5672"/>
            </a:lvl6pPr>
            <a:lvl7pPr marL="9724370" indent="0" algn="ctr">
              <a:buNone/>
              <a:defRPr sz="5672"/>
            </a:lvl7pPr>
            <a:lvl8pPr marL="11345098" indent="0" algn="ctr">
              <a:buNone/>
              <a:defRPr sz="5672"/>
            </a:lvl8pPr>
            <a:lvl9pPr marL="12965826" indent="0" algn="ctr">
              <a:buNone/>
              <a:defRPr sz="567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78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5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7212" y="1294334"/>
            <a:ext cx="9384968" cy="206024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309" y="1294334"/>
            <a:ext cx="27610847" cy="206024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01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7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639" y="6060864"/>
            <a:ext cx="37539871" cy="10112689"/>
          </a:xfrm>
        </p:spPr>
        <p:txBody>
          <a:bodyPr anchor="b"/>
          <a:lstStyle>
            <a:lvl1pPr>
              <a:defRPr sz="212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639" y="16269223"/>
            <a:ext cx="37539871" cy="5318024"/>
          </a:xfrm>
        </p:spPr>
        <p:txBody>
          <a:bodyPr/>
          <a:lstStyle>
            <a:lvl1pPr marL="0" indent="0">
              <a:buNone/>
              <a:defRPr sz="8508">
                <a:solidFill>
                  <a:schemeClr val="tx1">
                    <a:tint val="75000"/>
                  </a:schemeClr>
                </a:solidFill>
              </a:defRPr>
            </a:lvl1pPr>
            <a:lvl2pPr marL="1620728" indent="0">
              <a:buNone/>
              <a:defRPr sz="7090">
                <a:solidFill>
                  <a:schemeClr val="tx1">
                    <a:tint val="75000"/>
                  </a:schemeClr>
                </a:solidFill>
              </a:defRPr>
            </a:lvl2pPr>
            <a:lvl3pPr marL="3241457" indent="0">
              <a:buNone/>
              <a:defRPr sz="6381">
                <a:solidFill>
                  <a:schemeClr val="tx1">
                    <a:tint val="75000"/>
                  </a:schemeClr>
                </a:solidFill>
              </a:defRPr>
            </a:lvl3pPr>
            <a:lvl4pPr marL="4862185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4pPr>
            <a:lvl5pPr marL="6482913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5pPr>
            <a:lvl6pPr marL="8103641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6pPr>
            <a:lvl7pPr marL="9724370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7pPr>
            <a:lvl8pPr marL="11345098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8pPr>
            <a:lvl9pPr marL="12965826" indent="0">
              <a:buNone/>
              <a:defRPr sz="56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63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309" y="6471672"/>
            <a:ext cx="18497907" cy="154250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4272" y="6471672"/>
            <a:ext cx="18497907" cy="154250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8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978" y="1294336"/>
            <a:ext cx="37539871" cy="469899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7979" y="5959567"/>
            <a:ext cx="18412897" cy="2920692"/>
          </a:xfrm>
        </p:spPr>
        <p:txBody>
          <a:bodyPr anchor="b"/>
          <a:lstStyle>
            <a:lvl1pPr marL="0" indent="0">
              <a:buNone/>
              <a:defRPr sz="8508" b="1"/>
            </a:lvl1pPr>
            <a:lvl2pPr marL="1620728" indent="0">
              <a:buNone/>
              <a:defRPr sz="7090" b="1"/>
            </a:lvl2pPr>
            <a:lvl3pPr marL="3241457" indent="0">
              <a:buNone/>
              <a:defRPr sz="6381" b="1"/>
            </a:lvl3pPr>
            <a:lvl4pPr marL="4862185" indent="0">
              <a:buNone/>
              <a:defRPr sz="5672" b="1"/>
            </a:lvl4pPr>
            <a:lvl5pPr marL="6482913" indent="0">
              <a:buNone/>
              <a:defRPr sz="5672" b="1"/>
            </a:lvl5pPr>
            <a:lvl6pPr marL="8103641" indent="0">
              <a:buNone/>
              <a:defRPr sz="5672" b="1"/>
            </a:lvl6pPr>
            <a:lvl7pPr marL="9724370" indent="0">
              <a:buNone/>
              <a:defRPr sz="5672" b="1"/>
            </a:lvl7pPr>
            <a:lvl8pPr marL="11345098" indent="0">
              <a:buNone/>
              <a:defRPr sz="5672" b="1"/>
            </a:lvl8pPr>
            <a:lvl9pPr marL="12965826" indent="0">
              <a:buNone/>
              <a:defRPr sz="56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7979" y="8880259"/>
            <a:ext cx="18412897" cy="130615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4272" y="5959567"/>
            <a:ext cx="18503576" cy="2920692"/>
          </a:xfrm>
        </p:spPr>
        <p:txBody>
          <a:bodyPr anchor="b"/>
          <a:lstStyle>
            <a:lvl1pPr marL="0" indent="0">
              <a:buNone/>
              <a:defRPr sz="8508" b="1"/>
            </a:lvl1pPr>
            <a:lvl2pPr marL="1620728" indent="0">
              <a:buNone/>
              <a:defRPr sz="7090" b="1"/>
            </a:lvl2pPr>
            <a:lvl3pPr marL="3241457" indent="0">
              <a:buNone/>
              <a:defRPr sz="6381" b="1"/>
            </a:lvl3pPr>
            <a:lvl4pPr marL="4862185" indent="0">
              <a:buNone/>
              <a:defRPr sz="5672" b="1"/>
            </a:lvl4pPr>
            <a:lvl5pPr marL="6482913" indent="0">
              <a:buNone/>
              <a:defRPr sz="5672" b="1"/>
            </a:lvl5pPr>
            <a:lvl6pPr marL="8103641" indent="0">
              <a:buNone/>
              <a:defRPr sz="5672" b="1"/>
            </a:lvl6pPr>
            <a:lvl7pPr marL="9724370" indent="0">
              <a:buNone/>
              <a:defRPr sz="5672" b="1"/>
            </a:lvl7pPr>
            <a:lvl8pPr marL="11345098" indent="0">
              <a:buNone/>
              <a:defRPr sz="5672" b="1"/>
            </a:lvl8pPr>
            <a:lvl9pPr marL="12965826" indent="0">
              <a:buNone/>
              <a:defRPr sz="56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4272" y="8880259"/>
            <a:ext cx="18503576" cy="130615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6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75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54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979" y="1620732"/>
            <a:ext cx="14037779" cy="5672561"/>
          </a:xfrm>
        </p:spPr>
        <p:txBody>
          <a:bodyPr anchor="b"/>
          <a:lstStyle>
            <a:lvl1pPr>
              <a:defRPr sz="113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3576" y="3500332"/>
            <a:ext cx="22034272" cy="17276549"/>
          </a:xfrm>
        </p:spPr>
        <p:txBody>
          <a:bodyPr/>
          <a:lstStyle>
            <a:lvl1pPr>
              <a:defRPr sz="11344"/>
            </a:lvl1pPr>
            <a:lvl2pPr>
              <a:defRPr sz="9926"/>
            </a:lvl2pPr>
            <a:lvl3pPr>
              <a:defRPr sz="8508"/>
            </a:lvl3pPr>
            <a:lvl4pPr>
              <a:defRPr sz="7090"/>
            </a:lvl4pPr>
            <a:lvl5pPr>
              <a:defRPr sz="7090"/>
            </a:lvl5pPr>
            <a:lvl6pPr>
              <a:defRPr sz="7090"/>
            </a:lvl6pPr>
            <a:lvl7pPr>
              <a:defRPr sz="7090"/>
            </a:lvl7pPr>
            <a:lvl8pPr>
              <a:defRPr sz="7090"/>
            </a:lvl8pPr>
            <a:lvl9pPr>
              <a:defRPr sz="70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7979" y="7293292"/>
            <a:ext cx="14037779" cy="13511727"/>
          </a:xfrm>
        </p:spPr>
        <p:txBody>
          <a:bodyPr/>
          <a:lstStyle>
            <a:lvl1pPr marL="0" indent="0">
              <a:buNone/>
              <a:defRPr sz="5672"/>
            </a:lvl1pPr>
            <a:lvl2pPr marL="1620728" indent="0">
              <a:buNone/>
              <a:defRPr sz="4963"/>
            </a:lvl2pPr>
            <a:lvl3pPr marL="3241457" indent="0">
              <a:buNone/>
              <a:defRPr sz="4254"/>
            </a:lvl3pPr>
            <a:lvl4pPr marL="4862185" indent="0">
              <a:buNone/>
              <a:defRPr sz="3545"/>
            </a:lvl4pPr>
            <a:lvl5pPr marL="6482913" indent="0">
              <a:buNone/>
              <a:defRPr sz="3545"/>
            </a:lvl5pPr>
            <a:lvl6pPr marL="8103641" indent="0">
              <a:buNone/>
              <a:defRPr sz="3545"/>
            </a:lvl6pPr>
            <a:lvl7pPr marL="9724370" indent="0">
              <a:buNone/>
              <a:defRPr sz="3545"/>
            </a:lvl7pPr>
            <a:lvl8pPr marL="11345098" indent="0">
              <a:buNone/>
              <a:defRPr sz="3545"/>
            </a:lvl8pPr>
            <a:lvl9pPr marL="12965826" indent="0">
              <a:buNone/>
              <a:defRPr sz="35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34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979" y="1620732"/>
            <a:ext cx="14037779" cy="5672561"/>
          </a:xfrm>
        </p:spPr>
        <p:txBody>
          <a:bodyPr anchor="b"/>
          <a:lstStyle>
            <a:lvl1pPr>
              <a:defRPr sz="1134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03576" y="3500332"/>
            <a:ext cx="22034272" cy="17276549"/>
          </a:xfrm>
        </p:spPr>
        <p:txBody>
          <a:bodyPr anchor="t"/>
          <a:lstStyle>
            <a:lvl1pPr marL="0" indent="0">
              <a:buNone/>
              <a:defRPr sz="11344"/>
            </a:lvl1pPr>
            <a:lvl2pPr marL="1620728" indent="0">
              <a:buNone/>
              <a:defRPr sz="9926"/>
            </a:lvl2pPr>
            <a:lvl3pPr marL="3241457" indent="0">
              <a:buNone/>
              <a:defRPr sz="8508"/>
            </a:lvl3pPr>
            <a:lvl4pPr marL="4862185" indent="0">
              <a:buNone/>
              <a:defRPr sz="7090"/>
            </a:lvl4pPr>
            <a:lvl5pPr marL="6482913" indent="0">
              <a:buNone/>
              <a:defRPr sz="7090"/>
            </a:lvl5pPr>
            <a:lvl6pPr marL="8103641" indent="0">
              <a:buNone/>
              <a:defRPr sz="7090"/>
            </a:lvl6pPr>
            <a:lvl7pPr marL="9724370" indent="0">
              <a:buNone/>
              <a:defRPr sz="7090"/>
            </a:lvl7pPr>
            <a:lvl8pPr marL="11345098" indent="0">
              <a:buNone/>
              <a:defRPr sz="7090"/>
            </a:lvl8pPr>
            <a:lvl9pPr marL="12965826" indent="0">
              <a:buNone/>
              <a:defRPr sz="709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7979" y="7293292"/>
            <a:ext cx="14037779" cy="13511727"/>
          </a:xfrm>
        </p:spPr>
        <p:txBody>
          <a:bodyPr/>
          <a:lstStyle>
            <a:lvl1pPr marL="0" indent="0">
              <a:buNone/>
              <a:defRPr sz="5672"/>
            </a:lvl1pPr>
            <a:lvl2pPr marL="1620728" indent="0">
              <a:buNone/>
              <a:defRPr sz="4963"/>
            </a:lvl2pPr>
            <a:lvl3pPr marL="3241457" indent="0">
              <a:buNone/>
              <a:defRPr sz="4254"/>
            </a:lvl3pPr>
            <a:lvl4pPr marL="4862185" indent="0">
              <a:buNone/>
              <a:defRPr sz="3545"/>
            </a:lvl4pPr>
            <a:lvl5pPr marL="6482913" indent="0">
              <a:buNone/>
              <a:defRPr sz="3545"/>
            </a:lvl5pPr>
            <a:lvl6pPr marL="8103641" indent="0">
              <a:buNone/>
              <a:defRPr sz="3545"/>
            </a:lvl6pPr>
            <a:lvl7pPr marL="9724370" indent="0">
              <a:buNone/>
              <a:defRPr sz="3545"/>
            </a:lvl7pPr>
            <a:lvl8pPr marL="11345098" indent="0">
              <a:buNone/>
              <a:defRPr sz="3545"/>
            </a:lvl8pPr>
            <a:lvl9pPr marL="12965826" indent="0">
              <a:buNone/>
              <a:defRPr sz="35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28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309" y="1294336"/>
            <a:ext cx="37539871" cy="4698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309" y="6471672"/>
            <a:ext cx="37539871" cy="15425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308" y="22532674"/>
            <a:ext cx="979301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FAE04-1802-4E33-B1DE-56EA9F15C17B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7487" y="22532674"/>
            <a:ext cx="14689515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39170" y="22532674"/>
            <a:ext cx="9793010" cy="1294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66CAE-C914-4A5B-B615-B0B8A037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46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1457" rtl="0" eaLnBrk="1" latinLnBrk="0" hangingPunct="1">
        <a:lnSpc>
          <a:spcPct val="90000"/>
        </a:lnSpc>
        <a:spcBef>
          <a:spcPct val="0"/>
        </a:spcBef>
        <a:buNone/>
        <a:defRPr kumimoji="1" sz="15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364" indent="-810364" algn="l" defTabSz="3241457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kumimoji="1" sz="9926" kern="1200">
          <a:solidFill>
            <a:schemeClr val="tx1"/>
          </a:solidFill>
          <a:latin typeface="+mn-lt"/>
          <a:ea typeface="+mn-ea"/>
          <a:cs typeface="+mn-cs"/>
        </a:defRPr>
      </a:lvl1pPr>
      <a:lvl2pPr marL="243109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8508" kern="1200">
          <a:solidFill>
            <a:schemeClr val="tx1"/>
          </a:solidFill>
          <a:latin typeface="+mn-lt"/>
          <a:ea typeface="+mn-ea"/>
          <a:cs typeface="+mn-cs"/>
        </a:defRPr>
      </a:lvl2pPr>
      <a:lvl3pPr marL="4051821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7090" kern="1200">
          <a:solidFill>
            <a:schemeClr val="tx1"/>
          </a:solidFill>
          <a:latin typeface="+mn-lt"/>
          <a:ea typeface="+mn-ea"/>
          <a:cs typeface="+mn-cs"/>
        </a:defRPr>
      </a:lvl3pPr>
      <a:lvl4pPr marL="5672549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7293277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914006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10534734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2155462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3776190" indent="-810364" algn="l" defTabSz="3241457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1pPr>
      <a:lvl2pPr marL="1620728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2pPr>
      <a:lvl3pPr marL="3241457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3pPr>
      <a:lvl4pPr marL="4862185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4pPr>
      <a:lvl5pPr marL="6482913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5pPr>
      <a:lvl6pPr marL="8103641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6pPr>
      <a:lvl7pPr marL="9724370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7pPr>
      <a:lvl8pPr marL="11345098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8pPr>
      <a:lvl9pPr marL="12965826" algn="l" defTabSz="3241457" rtl="0" eaLnBrk="1" latinLnBrk="0" hangingPunct="1">
        <a:defRPr kumimoji="1" sz="63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1A0E1B-283B-46F4-ACD6-2A1F4AD84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600" y="5225346"/>
            <a:ext cx="8568952" cy="4163906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</a:ln>
          <a:effectLst/>
        </p:spPr>
        <p:txBody>
          <a:bodyPr lIns="375509" tIns="375509" rIns="375509" bIns="375509"/>
          <a:lstStyle/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76357E"/>
                </a:solidFill>
              </a:rPr>
              <a:t>Introduction</a:t>
            </a:r>
          </a:p>
          <a:p>
            <a:pPr defTabSz="952097" eaLnBrk="0" hangingPunct="0">
              <a:spcBef>
                <a:spcPct val="50000"/>
              </a:spcBef>
            </a:pPr>
            <a:r>
              <a:rPr lang="en-CA" sz="2800" dirty="0"/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952097"/>
            <a:endParaRPr lang="en-AU" sz="3000" dirty="0">
              <a:latin typeface="Arial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1E76A3-0130-45CD-BF6C-48C226C7A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3804" y="5279150"/>
            <a:ext cx="10801199" cy="7067038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/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76357E"/>
                </a:solidFill>
              </a:rPr>
              <a:t>Conclusions</a:t>
            </a:r>
          </a:p>
          <a:p>
            <a:pPr defTabSz="952097">
              <a:spcBef>
                <a:spcPct val="50000"/>
              </a:spcBef>
            </a:pPr>
            <a:r>
              <a:rPr lang="en-CA" sz="3000" dirty="0">
                <a:cs typeface="Arial" charset="0"/>
              </a:rPr>
              <a:t>Just highlight this text and replace with your own text. </a:t>
            </a:r>
          </a:p>
          <a:p>
            <a:pPr defTabSz="952097"/>
            <a:endParaRPr lang="en-US" sz="3993" b="1" dirty="0">
              <a:cs typeface="Arial" charset="0"/>
            </a:endParaRPr>
          </a:p>
          <a:p>
            <a:pPr defTabSz="952097"/>
            <a:endParaRPr lang="en-US" sz="3993" b="1" dirty="0">
              <a:cs typeface="Arial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5EB0BF-3644-454A-A930-79F82EBF9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2812" y="5246750"/>
            <a:ext cx="22429439" cy="18424579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lIns="375509" tIns="375509" rIns="375509" bIns="375509" numCol="1" spcCol="720685"/>
          <a:lstStyle/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76357E"/>
                </a:solidFill>
              </a:rPr>
              <a:t>Results</a:t>
            </a:r>
            <a:endParaRPr lang="en-AU" sz="1600" dirty="0">
              <a:solidFill>
                <a:srgbClr val="76357E"/>
              </a:solidFill>
              <a:latin typeface="+mj-lt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049D4592-D281-49AF-8778-70436DBD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601" y="15195515"/>
            <a:ext cx="8777013" cy="8475815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</a:ln>
          <a:effectLst/>
        </p:spPr>
        <p:txBody>
          <a:bodyPr lIns="375509" tIns="375509" rIns="375509" bIns="375509"/>
          <a:lstStyle/>
          <a:p>
            <a:pPr marL="398972" indent="-398972"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76357E"/>
                </a:solidFill>
              </a:rPr>
              <a:t>Method</a:t>
            </a:r>
          </a:p>
          <a:p>
            <a:pPr marL="398972" indent="-398972" defTabSz="952097" eaLnBrk="0" hangingPunct="0">
              <a:buSzPct val="60000"/>
            </a:pPr>
            <a:r>
              <a:rPr lang="en-AU" sz="2800" dirty="0"/>
              <a:t>Tips for making a successful poster…</a:t>
            </a:r>
          </a:p>
          <a:p>
            <a:pPr marL="691998" indent="-691998" defTabSz="952097" eaLnBrk="0" hangingPunct="0">
              <a:buFont typeface="Arial"/>
              <a:buChar char="•"/>
            </a:pPr>
            <a:r>
              <a:rPr lang="en-AU" sz="2800" dirty="0"/>
              <a:t>Re-write your paper into poster format i.e.. simplify everything, avoid data overkill. </a:t>
            </a:r>
          </a:p>
          <a:p>
            <a:pPr marL="691998" indent="-691998" defTabSz="952097" eaLnBrk="0" hangingPunct="0">
              <a:buFont typeface="Arial"/>
              <a:buChar char="•"/>
            </a:pPr>
            <a:r>
              <a:rPr lang="en-CA" sz="2800" dirty="0"/>
              <a:t>Headings of more than 6 words should be in upper and lower case, not all capitals. Simplify the titles.</a:t>
            </a:r>
          </a:p>
          <a:p>
            <a:pPr marL="691998" indent="-691998" defTabSz="952097" eaLnBrk="0" hangingPunct="0">
              <a:buFont typeface="Arial"/>
              <a:buChar char="•"/>
            </a:pPr>
            <a:r>
              <a:rPr lang="en-AU" sz="2800" dirty="0"/>
              <a:t>Try not to write whole sentences in capitals or underline to stress your point, use </a:t>
            </a:r>
            <a:r>
              <a:rPr lang="en-AU" sz="2800" b="1" dirty="0"/>
              <a:t>bold</a:t>
            </a:r>
            <a:r>
              <a:rPr lang="en-AU" sz="2800" dirty="0"/>
              <a:t> characters instead.</a:t>
            </a:r>
          </a:p>
          <a:p>
            <a:pPr marL="691998" indent="-691998" defTabSz="952097" eaLnBrk="0" hangingPunct="0">
              <a:buFont typeface="Arial"/>
              <a:buChar char="•"/>
            </a:pPr>
            <a:r>
              <a:rPr lang="en-AU" sz="2800" dirty="0"/>
              <a:t>When laying out your poster, leave white space around your text. Don</a:t>
            </a:r>
            <a:r>
              <a:rPr lang="ja-JP" altLang="en-AU" sz="2800" dirty="0"/>
              <a:t>’</a:t>
            </a:r>
            <a:r>
              <a:rPr lang="en-AU" sz="2800" dirty="0"/>
              <a:t>t overcrowd your poster.</a:t>
            </a:r>
          </a:p>
          <a:p>
            <a:pPr marL="691998" indent="-691998" defTabSz="952097" eaLnBrk="0" hangingPunct="0">
              <a:buFont typeface="Arial"/>
              <a:buChar char="•"/>
            </a:pPr>
            <a:r>
              <a:rPr lang="en-AU" sz="2800" dirty="0"/>
              <a:t>Spell check and get someone else to proof-read.</a:t>
            </a:r>
            <a:endParaRPr lang="en-US" sz="2800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1130BF09-5FEF-49D6-AC00-8A7DC37A4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5725" y="12588474"/>
            <a:ext cx="10781665" cy="2075931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/>
          <a:p>
            <a:pPr defTabSz="952097" eaLnBrk="0" hangingPunct="0">
              <a:spcBef>
                <a:spcPct val="50000"/>
              </a:spcBef>
            </a:pPr>
            <a:r>
              <a:rPr lang="en-GB" sz="5500" b="1" cap="all" dirty="0">
                <a:solidFill>
                  <a:srgbClr val="76357E"/>
                </a:solidFill>
              </a:rPr>
              <a:t>Acknowledgements</a:t>
            </a:r>
          </a:p>
          <a:p>
            <a:pPr defTabSz="952097" eaLnBrk="0" hangingPunct="0">
              <a:spcBef>
                <a:spcPct val="50000"/>
              </a:spcBef>
            </a:pPr>
            <a:r>
              <a:rPr lang="en-AU" sz="3000" dirty="0"/>
              <a:t>Just highlight this text and replace with your own text</a:t>
            </a:r>
            <a:r>
              <a:rPr lang="en-AU" sz="3000" dirty="0">
                <a:latin typeface="Arial" charset="0"/>
              </a:rPr>
              <a:t>. </a:t>
            </a:r>
            <a:endParaRPr lang="en-US" sz="3000" dirty="0">
              <a:latin typeface="Arial" charset="0"/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BFB151CF-DFA6-4D67-8CAB-DA46B0218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01" y="9838077"/>
            <a:ext cx="8568953" cy="4908614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00" b="1" cap="all" dirty="0">
                <a:solidFill>
                  <a:srgbClr val="76357E"/>
                </a:solidFill>
                <a:latin typeface="+mn-lt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+mn-lt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+mn-lt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00" dirty="0">
                <a:latin typeface="+mn-lt"/>
              </a:rPr>
              <a:t>The body text / font size should be  no smaller than 20 points. Try to keep body text left-aligned, do not justify text.</a:t>
            </a:r>
          </a:p>
          <a:p>
            <a:pPr>
              <a:spcBef>
                <a:spcPct val="40000"/>
              </a:spcBef>
            </a:pPr>
            <a:r>
              <a:rPr lang="en-AU" sz="2800" dirty="0">
                <a:latin typeface="+mn-lt"/>
              </a:rPr>
              <a:t>.</a:t>
            </a:r>
          </a:p>
        </p:txBody>
      </p:sp>
      <p:sp>
        <p:nvSpPr>
          <p:cNvPr id="17" name="Rectangle 28">
            <a:extLst>
              <a:ext uri="{FF2B5EF4-FFF2-40B4-BE49-F238E27FC236}">
                <a16:creationId xmlns:a16="http://schemas.microsoft.com/office/drawing/2014/main" id="{758E1F86-D626-4B37-BD6B-771562DBF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9809" y="14996709"/>
            <a:ext cx="10777580" cy="8674620"/>
          </a:xfrm>
          <a:prstGeom prst="rect">
            <a:avLst/>
          </a:prstGeom>
          <a:solidFill>
            <a:schemeClr val="bg1">
              <a:alpha val="70000"/>
            </a:schemeClr>
          </a:solidFill>
          <a:ln w="12700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lIns="375509" tIns="375509" rIns="375509" bIns="375509"/>
          <a:lstStyle/>
          <a:p>
            <a:pPr defTabSz="952097" eaLnBrk="0" hangingPunct="0">
              <a:spcBef>
                <a:spcPct val="50000"/>
              </a:spcBef>
            </a:pPr>
            <a:r>
              <a:rPr lang="en-US" sz="5500" b="1" cap="all" dirty="0">
                <a:solidFill>
                  <a:srgbClr val="76357E"/>
                </a:solidFill>
              </a:rPr>
              <a:t>References</a:t>
            </a:r>
          </a:p>
          <a:p>
            <a:r>
              <a:rPr lang="en-AU" sz="3000" dirty="0">
                <a:cs typeface="Arial" charset="0"/>
              </a:rPr>
              <a:t>Just highlight this text and replace with your own text</a:t>
            </a:r>
            <a:r>
              <a:rPr lang="en-AU" sz="3000" dirty="0">
                <a:latin typeface="Arial" charset="0"/>
                <a:cs typeface="Arial" charset="0"/>
              </a:rPr>
              <a:t>.</a:t>
            </a:r>
            <a:br>
              <a:rPr lang="en-AU" sz="3000" dirty="0">
                <a:latin typeface="Arial" charset="0"/>
                <a:cs typeface="Arial" charset="0"/>
              </a:rPr>
            </a:br>
            <a:br>
              <a:rPr lang="en-AU" sz="3000" dirty="0">
                <a:latin typeface="Arial" charset="0"/>
                <a:cs typeface="Arial" charset="0"/>
              </a:rPr>
            </a:br>
            <a:r>
              <a:rPr lang="en-US" sz="2500" dirty="0">
                <a:latin typeface="Arial"/>
                <a:ea typeface="Times New Roman"/>
              </a:rPr>
              <a:t>Can be Vancouver style i.e. 1 </a:t>
            </a:r>
            <a:r>
              <a:rPr lang="en-US" sz="2500" b="1" dirty="0">
                <a:latin typeface="Arial"/>
                <a:ea typeface="Times New Roman"/>
              </a:rPr>
              <a:t>Meyer J-P et al</a:t>
            </a:r>
            <a:r>
              <a:rPr lang="en-US" sz="2500" dirty="0">
                <a:latin typeface="Arial"/>
                <a:ea typeface="Times New Roman"/>
              </a:rPr>
              <a:t>. The treatment of high grade superficial bladder cancer and carcinoma in situ </a:t>
            </a:r>
            <a:r>
              <a:rPr lang="en-US" sz="2500" dirty="0" err="1">
                <a:latin typeface="Arial"/>
                <a:ea typeface="Times New Roman"/>
              </a:rPr>
              <a:t>wwith</a:t>
            </a:r>
            <a:r>
              <a:rPr lang="en-US" sz="2500" dirty="0">
                <a:latin typeface="Arial"/>
                <a:ea typeface="Times New Roman"/>
              </a:rPr>
              <a:t> BCG – a questionnaire survey of Consultant practice in England and Wales. </a:t>
            </a:r>
            <a:r>
              <a:rPr lang="en-US" sz="2500" i="1" dirty="0" err="1">
                <a:latin typeface="Arial"/>
                <a:ea typeface="Times New Roman"/>
              </a:rPr>
              <a:t>Urol</a:t>
            </a:r>
            <a:r>
              <a:rPr lang="en-US" sz="2500" i="1" dirty="0">
                <a:latin typeface="Arial"/>
                <a:ea typeface="Times New Roman"/>
              </a:rPr>
              <a:t> </a:t>
            </a:r>
            <a:r>
              <a:rPr lang="en-US" sz="2500" i="1" dirty="0" err="1">
                <a:latin typeface="Arial"/>
                <a:ea typeface="Times New Roman"/>
              </a:rPr>
              <a:t>Oncol</a:t>
            </a:r>
            <a:r>
              <a:rPr lang="en-US" sz="2500" i="1" dirty="0">
                <a:latin typeface="Arial"/>
                <a:ea typeface="Times New Roman"/>
              </a:rPr>
              <a:t> 2002; 2;: 77-80</a:t>
            </a:r>
            <a:r>
              <a:rPr lang="en-US" sz="2500" dirty="0">
                <a:latin typeface="Arial"/>
                <a:ea typeface="Times New Roman"/>
              </a:rPr>
              <a:t> </a:t>
            </a:r>
            <a:endParaRPr lang="en-AU" sz="2500" dirty="0">
              <a:latin typeface="Times New Roman"/>
              <a:ea typeface="Times New Roman"/>
            </a:endParaRPr>
          </a:p>
          <a:p>
            <a:pPr defTabSz="952097" eaLnBrk="0" hangingPunct="0">
              <a:spcBef>
                <a:spcPct val="50000"/>
              </a:spcBef>
            </a:pPr>
            <a:r>
              <a:rPr lang="en-AU" sz="2500" dirty="0">
                <a:latin typeface="Arial" charset="0"/>
                <a:cs typeface="Arial" charset="0"/>
              </a:rPr>
              <a:t> </a:t>
            </a:r>
            <a:endParaRPr lang="en-US" sz="2500" dirty="0">
              <a:latin typeface="Arial" charset="0"/>
              <a:cs typeface="Arial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E07D25C0-BEC5-45ED-8F5A-BF9879987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5025" y="6606703"/>
            <a:ext cx="4911503" cy="5439511"/>
          </a:xfrm>
          <a:prstGeom prst="rect">
            <a:avLst/>
          </a:prstGeom>
          <a:solidFill>
            <a:srgbClr val="EBE8E5"/>
          </a:solidFill>
          <a:ln w="9525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wrap="none" lIns="522327" tIns="261164" rIns="522327" bIns="261164" anchor="ctr"/>
          <a:lstStyle/>
          <a:p>
            <a:endParaRPr lang="en-GB" sz="11556"/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B8AF83B2-F72D-49A6-AC6F-AF4125B2D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8205" y="6606704"/>
            <a:ext cx="10599326" cy="8139987"/>
          </a:xfrm>
          <a:prstGeom prst="rect">
            <a:avLst/>
          </a:prstGeom>
          <a:solidFill>
            <a:schemeClr val="bg1">
              <a:alpha val="69000"/>
            </a:schemeClr>
          </a:solidFill>
          <a:ln w="9525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wrap="square" lIns="324000" tIns="47696" rIns="324000" bIns="476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Images such as photographs, graphs, diagrams, logos, </a:t>
            </a:r>
            <a:r>
              <a:rPr lang="en-CA" sz="2800" i="1" dirty="0" err="1">
                <a:latin typeface="+mn-lt"/>
                <a:cs typeface="Arial" charset="0"/>
              </a:rPr>
              <a:t>etc</a:t>
            </a:r>
            <a:r>
              <a:rPr lang="en-CA" sz="2800" i="1" dirty="0">
                <a:latin typeface="+mn-lt"/>
                <a:cs typeface="Arial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000" i="1" dirty="0">
              <a:latin typeface="+mn-lt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3000" i="1" dirty="0">
              <a:latin typeface="+mn-lt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3000" i="1" dirty="0">
              <a:latin typeface="+mn-lt"/>
              <a:cs typeface="Arial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FFF99B28-4692-47CD-9051-BBF5982EC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0048" y="6606704"/>
            <a:ext cx="4911503" cy="5439511"/>
          </a:xfrm>
          <a:prstGeom prst="rect">
            <a:avLst/>
          </a:prstGeom>
          <a:solidFill>
            <a:srgbClr val="EBE8E5"/>
          </a:solidFill>
          <a:ln w="9525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wrap="none" lIns="522327" tIns="261164" rIns="522327" bIns="261164" anchor="ctr"/>
          <a:lstStyle/>
          <a:p>
            <a:endParaRPr lang="en-GB" sz="11556"/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3206C39F-C171-45AF-91C1-E1F87CB24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7531" y="12346189"/>
            <a:ext cx="4914020" cy="3395395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rgbClr val="76357E"/>
            </a:solidFill>
          </a:ln>
          <a:effectLst/>
        </p:spPr>
        <p:txBody>
          <a:bodyPr wrap="square" lIns="187759" tIns="187759" rIns="187759" bIns="187759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800" i="1" dirty="0">
                <a:latin typeface="+mn-lt"/>
                <a:cs typeface="Arial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0C8E0010-3C6B-4974-8B6D-FD263D940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8205" y="15347468"/>
            <a:ext cx="10599326" cy="8000210"/>
          </a:xfrm>
          <a:prstGeom prst="rect">
            <a:avLst/>
          </a:prstGeom>
          <a:solidFill>
            <a:schemeClr val="bg1">
              <a:alpha val="69000"/>
            </a:schemeClr>
          </a:solidFill>
          <a:ln w="9525">
            <a:solidFill>
              <a:srgbClr val="76357E"/>
            </a:solidFill>
            <a:miter lim="800000"/>
            <a:headEnd/>
            <a:tailEnd/>
          </a:ln>
          <a:effectLst/>
        </p:spPr>
        <p:txBody>
          <a:bodyPr wrap="square" lIns="324000" tIns="47696" rIns="324000" bIns="476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Images such as photographs, graphs, diagrams, logos, </a:t>
            </a:r>
            <a:r>
              <a:rPr lang="en-CA" sz="2800" i="1" dirty="0" err="1">
                <a:latin typeface="+mn-lt"/>
                <a:cs typeface="Arial" charset="0"/>
              </a:rPr>
              <a:t>etc</a:t>
            </a:r>
            <a:r>
              <a:rPr lang="en-CA" sz="2800" i="1" dirty="0">
                <a:latin typeface="+mn-lt"/>
                <a:cs typeface="Arial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+mn-lt"/>
                <a:cs typeface="Arial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800" i="1" dirty="0">
                <a:latin typeface="+mn-lt"/>
                <a:cs typeface="Arial" charset="0"/>
              </a:rPr>
              <a:t>Graphs created in a scientific graphing program (e.g.. Sigma Plot, Prism, SPSS, Statistics) should be saved as JPEG or TIFF. </a:t>
            </a:r>
          </a:p>
        </p:txBody>
      </p:sp>
      <p:graphicFrame>
        <p:nvGraphicFramePr>
          <p:cNvPr id="29" name="Table 16">
            <a:extLst>
              <a:ext uri="{FF2B5EF4-FFF2-40B4-BE49-F238E27FC236}">
                <a16:creationId xmlns:a16="http://schemas.microsoft.com/office/drawing/2014/main" id="{33B4FE66-E79B-4A62-8B03-C1BA206FF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06905"/>
              </p:ext>
            </p:extLst>
          </p:nvPr>
        </p:nvGraphicFramePr>
        <p:xfrm>
          <a:off x="20567531" y="15827138"/>
          <a:ext cx="10540570" cy="75205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5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rgbClr val="76357E"/>
                        </a:solidFill>
                      </a:endParaRPr>
                    </a:p>
                  </a:txBody>
                  <a:tcPr>
                    <a:solidFill>
                      <a:srgbClr val="7B28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B28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B28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B28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B28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D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2054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997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" name="Text Box 16">
            <a:extLst>
              <a:ext uri="{FF2B5EF4-FFF2-40B4-BE49-F238E27FC236}">
                <a16:creationId xmlns:a16="http://schemas.microsoft.com/office/drawing/2014/main" id="{876E3665-502E-427F-A46B-E8A8E5AB1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5024" y="12346189"/>
            <a:ext cx="4914020" cy="3395395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rgbClr val="76357E"/>
            </a:solidFill>
          </a:ln>
          <a:effectLst/>
        </p:spPr>
        <p:txBody>
          <a:bodyPr wrap="square" lIns="187759" tIns="187759" rIns="187759" bIns="187759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800" i="1" dirty="0">
                <a:latin typeface="+mn-lt"/>
                <a:cs typeface="Arial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8A8836AC-21F1-4C1A-90D3-C88ABCAB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9614" y="639645"/>
            <a:ext cx="23206111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7485" tIns="637485" rIns="637485" bIns="637485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400" b="1" spc="-300" dirty="0">
                <a:latin typeface="+mj-lt"/>
              </a:rPr>
              <a:t>P o s t e r   t </a:t>
            </a:r>
            <a:r>
              <a:rPr lang="en-GB" sz="5400" b="1" spc="-300" dirty="0" err="1">
                <a:latin typeface="+mj-lt"/>
              </a:rPr>
              <a:t>i</a:t>
            </a:r>
            <a:r>
              <a:rPr lang="en-GB" sz="5400" b="1" spc="-300" dirty="0">
                <a:latin typeface="+mj-lt"/>
              </a:rPr>
              <a:t> t l e   g o e s   h e r e </a:t>
            </a:r>
            <a:br>
              <a:rPr lang="en-GB" sz="5400" b="1" spc="-150" dirty="0">
                <a:latin typeface="+mj-lt"/>
              </a:rPr>
            </a:br>
            <a:endParaRPr lang="en-AU" sz="5400" b="1" spc="-150" dirty="0">
              <a:latin typeface="+mj-lt"/>
            </a:endParaRPr>
          </a:p>
        </p:txBody>
      </p:sp>
      <p:sp>
        <p:nvSpPr>
          <p:cNvPr id="35" name="Rectangle 21">
            <a:extLst>
              <a:ext uri="{FF2B5EF4-FFF2-40B4-BE49-F238E27FC236}">
                <a16:creationId xmlns:a16="http://schemas.microsoft.com/office/drawing/2014/main" id="{6DDDFE48-6A27-48DF-BF4F-FFD0915FEFCB}"/>
              </a:ext>
            </a:extLst>
          </p:cNvPr>
          <p:cNvSpPr/>
          <p:nvPr/>
        </p:nvSpPr>
        <p:spPr>
          <a:xfrm>
            <a:off x="36046956" y="1082804"/>
            <a:ext cx="6544852" cy="41044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6600" dirty="0">
                <a:solidFill>
                  <a:schemeClr val="tx1"/>
                </a:solidFill>
              </a:rPr>
              <a:t>Your Logo here</a:t>
            </a:r>
          </a:p>
        </p:txBody>
      </p:sp>
      <p:sp>
        <p:nvSpPr>
          <p:cNvPr id="37" name="TextBox 22">
            <a:extLst>
              <a:ext uri="{FF2B5EF4-FFF2-40B4-BE49-F238E27FC236}">
                <a16:creationId xmlns:a16="http://schemas.microsoft.com/office/drawing/2014/main" id="{A37089FC-2DF0-4A2B-80F4-A712E1DCD7CA}"/>
              </a:ext>
            </a:extLst>
          </p:cNvPr>
          <p:cNvSpPr txBox="1"/>
          <p:nvPr/>
        </p:nvSpPr>
        <p:spPr>
          <a:xfrm>
            <a:off x="443713" y="3447327"/>
            <a:ext cx="8767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Contact Information:  </a:t>
            </a:r>
          </a:p>
          <a:p>
            <a:r>
              <a:rPr lang="en-CA" sz="2800" dirty="0"/>
              <a:t>Just highlight this text and replace with your own text. </a:t>
            </a:r>
          </a:p>
        </p:txBody>
      </p:sp>
      <p:sp>
        <p:nvSpPr>
          <p:cNvPr id="39" name="Text Box 40">
            <a:extLst>
              <a:ext uri="{FF2B5EF4-FFF2-40B4-BE49-F238E27FC236}">
                <a16:creationId xmlns:a16="http://schemas.microsoft.com/office/drawing/2014/main" id="{DA3DB9BC-ED45-48CC-8F0F-C9D27ED19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2812" y="2503653"/>
            <a:ext cx="21937826" cy="3024336"/>
          </a:xfrm>
          <a:prstGeom prst="rect">
            <a:avLst/>
          </a:prstGeom>
          <a:noFill/>
          <a:ln>
            <a:noFill/>
          </a:ln>
          <a:effectLst/>
        </p:spPr>
        <p:txBody>
          <a:bodyPr lIns="430266" tIns="430266" rIns="430266" bIns="430266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2800" b="1" dirty="0">
                <a:latin typeface="+mn-lt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2800" b="1" dirty="0">
                <a:latin typeface="+mn-lt"/>
              </a:rPr>
              <a:t>e.g. B. SMITH</a:t>
            </a:r>
            <a:r>
              <a:rPr lang="en-US" sz="2800" b="1" dirty="0">
                <a:latin typeface="+mn-lt"/>
              </a:rPr>
              <a:t> 1</a:t>
            </a:r>
            <a:r>
              <a:rPr lang="en-AU" sz="2800" b="1" dirty="0">
                <a:latin typeface="+mn-lt"/>
              </a:rPr>
              <a:t>, N. HARRISON</a:t>
            </a:r>
            <a:r>
              <a:rPr lang="en-US" sz="2800" b="1" dirty="0">
                <a:latin typeface="+mn-lt"/>
              </a:rPr>
              <a:t> 2 2</a:t>
            </a:r>
            <a:r>
              <a:rPr lang="en-AU" sz="2800" b="1" dirty="0">
                <a:latin typeface="+mn-lt"/>
              </a:rPr>
              <a:t> and P. MATTHEWS</a:t>
            </a:r>
            <a:r>
              <a:rPr lang="en-US" sz="2800" b="1" dirty="0">
                <a:latin typeface="+mn-lt"/>
              </a:rPr>
              <a:t>2</a:t>
            </a:r>
            <a:endParaRPr lang="en-AU" sz="2800" b="1" dirty="0"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latin typeface="+mn-lt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2800" dirty="0">
                <a:latin typeface="+mn-lt"/>
              </a:rPr>
              <a:t>2Royal Brisbane Hospital, Brisbane, Australia</a:t>
            </a:r>
          </a:p>
        </p:txBody>
      </p:sp>
      <p:pic>
        <p:nvPicPr>
          <p:cNvPr id="41" name="Google Shape;154;p5" descr="图片 3">
            <a:extLst>
              <a:ext uri="{FF2B5EF4-FFF2-40B4-BE49-F238E27FC236}">
                <a16:creationId xmlns:a16="http://schemas.microsoft.com/office/drawing/2014/main" id="{2325063F-8EF5-4102-AB64-2C8F988A719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2600" y="203159"/>
            <a:ext cx="2726591" cy="259028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701AAA-2775-4CFA-86C7-740D665A7CB2}"/>
              </a:ext>
            </a:extLst>
          </p:cNvPr>
          <p:cNvSpPr txBox="1"/>
          <p:nvPr/>
        </p:nvSpPr>
        <p:spPr>
          <a:xfrm>
            <a:off x="3250384" y="667306"/>
            <a:ext cx="5045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i="0" u="none" strike="noStrike" cap="none" dirty="0">
                <a:solidFill>
                  <a:schemeClr val="accent6"/>
                </a:solidFill>
                <a:latin typeface="Arimo"/>
                <a:ea typeface="Arimo"/>
                <a:cs typeface="Arimo"/>
                <a:sym typeface="Arimo"/>
              </a:rPr>
              <a:t>FSMILE 2020</a:t>
            </a:r>
            <a:endParaRPr lang="ja-JP" altLang="en-US" sz="48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B96C67F-2887-465A-AD5D-066E3EEB651E}"/>
              </a:ext>
            </a:extLst>
          </p:cNvPr>
          <p:cNvSpPr txBox="1"/>
          <p:nvPr/>
        </p:nvSpPr>
        <p:spPr>
          <a:xfrm>
            <a:off x="3250384" y="1742016"/>
            <a:ext cx="39316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b="1" i="0" u="none" strike="noStrike" cap="none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November 24-25, 2020</a:t>
            </a:r>
            <a:endParaRPr lang="ja-JP" altLang="en-US" sz="2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1C4377-F4A0-4057-80A2-2FEA8A412622}"/>
              </a:ext>
            </a:extLst>
          </p:cNvPr>
          <p:cNvSpPr txBox="1"/>
          <p:nvPr/>
        </p:nvSpPr>
        <p:spPr>
          <a:xfrm>
            <a:off x="40274104" y="203159"/>
            <a:ext cx="2957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Your poster number here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15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768</Words>
  <Application>Microsoft Office PowerPoint</Application>
  <PresentationFormat>ユーザー設定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Arimo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yuan ch</dc:creator>
  <cp:lastModifiedBy>yuan ch</cp:lastModifiedBy>
  <cp:revision>4</cp:revision>
  <dcterms:created xsi:type="dcterms:W3CDTF">2020-11-02T01:42:50Z</dcterms:created>
  <dcterms:modified xsi:type="dcterms:W3CDTF">2020-11-17T13:34:33Z</dcterms:modified>
</cp:coreProperties>
</file>